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92" r:id="rId6"/>
    <p:sldId id="260" r:id="rId7"/>
    <p:sldId id="257" r:id="rId8"/>
    <p:sldId id="258" r:id="rId9"/>
    <p:sldId id="259" r:id="rId10"/>
    <p:sldId id="265" r:id="rId11"/>
    <p:sldId id="264" r:id="rId12"/>
    <p:sldId id="261" r:id="rId13"/>
    <p:sldId id="262" r:id="rId14"/>
    <p:sldId id="266" r:id="rId15"/>
    <p:sldId id="278" r:id="rId16"/>
    <p:sldId id="263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80" r:id="rId28"/>
    <p:sldId id="281" r:id="rId29"/>
    <p:sldId id="279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282" r:id="rId46"/>
    <p:sldId id="283" r:id="rId47"/>
    <p:sldId id="284" r:id="rId48"/>
    <p:sldId id="285" r:id="rId49"/>
    <p:sldId id="286" r:id="rId50"/>
    <p:sldId id="287" r:id="rId51"/>
    <p:sldId id="288" r:id="rId52"/>
    <p:sldId id="289" r:id="rId53"/>
    <p:sldId id="290" r:id="rId54"/>
    <p:sldId id="291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703"/>
    <p:restoredTop sz="94647"/>
  </p:normalViewPr>
  <p:slideViewPr>
    <p:cSldViewPr snapToGrid="0" snapToObjects="1">
      <p:cViewPr>
        <p:scale>
          <a:sx n="78" d="100"/>
          <a:sy n="78" d="100"/>
        </p:scale>
        <p:origin x="-162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9C543-4E13-9C48-9EF9-D2B79747E9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59C00C-81F5-9041-A24F-278927FB63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AEACB-1BB1-6240-A025-2D65C66ED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40D3A-15A1-2B45-8EF6-603B63670D57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1B019-6860-8E4E-A34B-8C87DBB3B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35F6F-C3AC-EB48-A1C7-9AE53EF10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C9ADB-51D6-C947-80AE-336CCF972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751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B55E0-B769-184C-8022-2D413E6DB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C3EFA0-941C-6848-9C32-1CC7614001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C1F97-FA80-C942-B36A-45ADBD7C7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40D3A-15A1-2B45-8EF6-603B63670D57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F29F1-91EC-D749-9E2A-A6DB81172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B9D12-8187-B543-9AAC-F947F5F0C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C9ADB-51D6-C947-80AE-336CCF972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889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E1BF0A-9CCC-BB44-98F1-804C26375E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B00815-D007-5D4A-8350-F680EB145D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3CF77-432E-8249-A7ED-028056DED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40D3A-15A1-2B45-8EF6-603B63670D57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966FF-FE82-314D-BB7A-F818CE1C4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679A9-3230-1542-A61F-20D9FF20B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C9ADB-51D6-C947-80AE-336CCF972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21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5D64-3F90-0847-A54A-65A5E8DDF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97E19-843A-8340-95E9-E3A56D9BD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80FF9B-955F-7B46-948B-E39CFD99F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40D3A-15A1-2B45-8EF6-603B63670D57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30D69-09D6-4443-BC02-89DC2A8C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0424-1F7E-9E40-8C37-2F4321822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C9ADB-51D6-C947-80AE-336CCF972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020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1B95D-B0EB-A545-B074-75550AB26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DDA18-544A-314E-884B-9EA96CF0B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64A62-3F4A-C943-B268-2685025F0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40D3A-15A1-2B45-8EF6-603B63670D57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67A8F4-A718-6148-B300-598CCA5A9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38286-D33E-C34A-B4EB-FC31509E3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C9ADB-51D6-C947-80AE-336CCF972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198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FE65D-33F1-3D43-9D68-B7D8CCE77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23C51-0586-9E4E-A7FD-1AA373FA94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0A8691-ACC4-5148-8898-126B29C514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89DF9E-4D2B-3545-9357-E2AFA2351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40D3A-15A1-2B45-8EF6-603B63670D57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7884B9-35FA-0F4C-BE3A-C12B3F73E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D59B94-A164-F249-87C5-ADD24DFC7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C9ADB-51D6-C947-80AE-336CCF972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6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B21ED-7368-3841-86CD-43FE5D176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27A79-F0C9-0E41-A29F-F5DF02DC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615C9-C71C-FE40-BDB6-8633CC10CC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B57245-46EA-0243-A152-46441C93CF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F60263-862B-1648-8E72-B6E5D28139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AB4022-330C-6F42-BED8-A1D869577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40D3A-15A1-2B45-8EF6-603B63670D57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133EEB-9964-EE41-8294-94570636B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4EC7C1-4B89-9F46-A9AF-54BD666E1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C9ADB-51D6-C947-80AE-336CCF972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520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28646-2885-0547-B6E2-88A23D602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49B214-F850-EA44-B4EE-07C7C3D22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40D3A-15A1-2B45-8EF6-603B63670D57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C686B7-0031-9A44-82E2-171B31E9F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0D6425-6F3F-0E43-A060-28635FC2D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C9ADB-51D6-C947-80AE-336CCF972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461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42F9A5-8609-C741-AE80-47EBD489C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40D3A-15A1-2B45-8EF6-603B63670D57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7A1690-0EB7-0A4B-BDF2-1AE54C5AF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80FE7-11A0-4E4F-8CB6-2854D7C6F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C9ADB-51D6-C947-80AE-336CCF972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475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929FD-E87C-5047-929C-812AE3018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B5316-BD85-A44C-82EB-690D47F4A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00B891-2FAC-D147-A555-E04CE9D9ED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B973C1-381E-7541-BE3E-8F0487E68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40D3A-15A1-2B45-8EF6-603B63670D57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1B714C-E973-D846-8015-B28A4C63D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E7E69-DA6B-FE46-8C28-C3080625C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C9ADB-51D6-C947-80AE-336CCF972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67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C3A6F-8B91-E04D-B759-9BC925FC9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EECB87-A0B1-1849-A96C-C82AEF58CD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8D7ECF-DC41-BB48-9F11-3483E95036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2380CE-720E-BE42-AAEC-00377FC91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40D3A-15A1-2B45-8EF6-603B63670D57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45F3D1-B86A-DE4A-8205-9A473DE2F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F52E35-EDE8-3547-B9EB-9E8AF8E85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C9ADB-51D6-C947-80AE-336CCF972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753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2EECFB-A9D7-524B-A69A-80109A9DA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74257C-D666-0541-BA92-5680EDF01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B3470C-FAD7-CA40-AE9B-0CF08C27C7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640D3A-15A1-2B45-8EF6-603B63670D57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E553A-6117-8A46-8E38-207B1857A7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7810E-684E-F245-8EC9-07F5B0C4BB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BC9ADB-51D6-C947-80AE-336CCF972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516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37569-91EB-AC43-9573-E937460AEE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Claims </a:t>
            </a:r>
            <a:br>
              <a:rPr lang="en-US" dirty="0"/>
            </a:br>
            <a:r>
              <a:rPr lang="en-US" dirty="0"/>
              <a:t>Git Branching Strategy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078DC3-917C-CB49-8533-D6FDA10BE2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25</a:t>
            </a:r>
            <a:r>
              <a:rPr lang="en-US" baseline="30000" dirty="0"/>
              <a:t>th</a:t>
            </a:r>
            <a:r>
              <a:rPr lang="en-US" dirty="0"/>
              <a:t> July 2018</a:t>
            </a:r>
          </a:p>
        </p:txBody>
      </p:sp>
    </p:spTree>
    <p:extLst>
      <p:ext uri="{BB962C8B-B14F-4D97-AF65-F5344CB8AC3E}">
        <p14:creationId xmlns:p14="http://schemas.microsoft.com/office/powerpoint/2010/main" val="342947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F58ED-9BB6-EA4D-AD81-213CCA19F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Create branch – Select new branch off of develop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C5FB323-BF4B-5F41-B86F-DF5C2B71D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0500" y="2140744"/>
            <a:ext cx="6731000" cy="3721100"/>
          </a:xfrm>
        </p:spPr>
      </p:pic>
    </p:spTree>
    <p:extLst>
      <p:ext uri="{BB962C8B-B14F-4D97-AF65-F5344CB8AC3E}">
        <p14:creationId xmlns:p14="http://schemas.microsoft.com/office/powerpoint/2010/main" val="2925590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F58ED-9BB6-EA4D-AD81-213CCA19F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Create branch – Name and link to work item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D3B5B63-117A-EF48-A5BC-7F6F0EC9D4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0792" y="1825625"/>
            <a:ext cx="8490415" cy="4351338"/>
          </a:xfrm>
        </p:spPr>
      </p:pic>
    </p:spTree>
    <p:extLst>
      <p:ext uri="{BB962C8B-B14F-4D97-AF65-F5344CB8AC3E}">
        <p14:creationId xmlns:p14="http://schemas.microsoft.com/office/powerpoint/2010/main" val="3415821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F58ED-9BB6-EA4D-AD81-213CCA19F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Create branch – Finish by creating pull request for collaboration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B38E27-A500-CD48-B03B-25461E122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8215" y="1825625"/>
            <a:ext cx="5335569" cy="4351338"/>
          </a:xfrm>
        </p:spPr>
      </p:pic>
    </p:spTree>
    <p:extLst>
      <p:ext uri="{BB962C8B-B14F-4D97-AF65-F5344CB8AC3E}">
        <p14:creationId xmlns:p14="http://schemas.microsoft.com/office/powerpoint/2010/main" val="1178260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69891-ADE5-C048-BAFD-E8076A794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Clone branch – Select clone command in Eclipse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5A60BA-7E81-FC4A-A46F-7F9A329CF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519" y="1825625"/>
            <a:ext cx="10436961" cy="4351338"/>
          </a:xfrm>
        </p:spPr>
      </p:pic>
    </p:spTree>
    <p:extLst>
      <p:ext uri="{BB962C8B-B14F-4D97-AF65-F5344CB8AC3E}">
        <p14:creationId xmlns:p14="http://schemas.microsoft.com/office/powerpoint/2010/main" val="2452095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69891-ADE5-C048-BAFD-E8076A794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Clone branch – Get git repo URL from TFS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FFA046-B8AC-F04B-88EF-542306A47A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990584"/>
            <a:ext cx="10515600" cy="4021420"/>
          </a:xfrm>
        </p:spPr>
      </p:pic>
    </p:spTree>
    <p:extLst>
      <p:ext uri="{BB962C8B-B14F-4D97-AF65-F5344CB8AC3E}">
        <p14:creationId xmlns:p14="http://schemas.microsoft.com/office/powerpoint/2010/main" val="925193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69891-ADE5-C048-BAFD-E8076A794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Clone branch – Paste repo URL and add creds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25144EF-5EE3-1649-8D46-5AB584DB8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7083" y="1825625"/>
            <a:ext cx="6417833" cy="4351338"/>
          </a:xfrm>
        </p:spPr>
      </p:pic>
    </p:spTree>
    <p:extLst>
      <p:ext uri="{BB962C8B-B14F-4D97-AF65-F5344CB8AC3E}">
        <p14:creationId xmlns:p14="http://schemas.microsoft.com/office/powerpoint/2010/main" val="3106593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69891-ADE5-C048-BAFD-E8076A794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Clone branch – Select branch to work 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A927DB6-18C2-994A-B6D9-E4759A5B2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8363" y="1825625"/>
            <a:ext cx="5435273" cy="4351338"/>
          </a:xfrm>
        </p:spPr>
      </p:pic>
    </p:spTree>
    <p:extLst>
      <p:ext uri="{BB962C8B-B14F-4D97-AF65-F5344CB8AC3E}">
        <p14:creationId xmlns:p14="http://schemas.microsoft.com/office/powerpoint/2010/main" val="1461993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69891-ADE5-C048-BAFD-E8076A794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Clone branch – Finish clone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BDB7F0-2907-D442-A0BB-1F00E4C88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7963" y="1825625"/>
            <a:ext cx="5356074" cy="4351338"/>
          </a:xfrm>
        </p:spPr>
      </p:pic>
    </p:spTree>
    <p:extLst>
      <p:ext uri="{BB962C8B-B14F-4D97-AF65-F5344CB8AC3E}">
        <p14:creationId xmlns:p14="http://schemas.microsoft.com/office/powerpoint/2010/main" val="1422638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69891-ADE5-C048-BAFD-E8076A794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Work on new branch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2AFA63-2708-F548-AD9C-BC79C10D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Create a new workspace for the branch and clone the branch into that workspace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420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D1CFB-854C-FD43-B740-28F1B2646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Commit changes – Add to index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32D489-C72E-FD43-B9E9-4C81F27BD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3499" y="1825625"/>
            <a:ext cx="7965002" cy="4351338"/>
          </a:xfrm>
        </p:spPr>
      </p:pic>
    </p:spTree>
    <p:extLst>
      <p:ext uri="{BB962C8B-B14F-4D97-AF65-F5344CB8AC3E}">
        <p14:creationId xmlns:p14="http://schemas.microsoft.com/office/powerpoint/2010/main" val="3594415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7B2505-34A0-574B-84A3-4F15AEF30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128E92-0586-2845-9F39-97484D7E4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Branch Types</a:t>
            </a:r>
          </a:p>
          <a:p>
            <a:r>
              <a:rPr lang="en-US" dirty="0"/>
              <a:t>Branching for…</a:t>
            </a:r>
          </a:p>
          <a:p>
            <a:pPr lvl="1"/>
            <a:r>
              <a:rPr lang="en-US" dirty="0"/>
              <a:t>Story Development</a:t>
            </a:r>
          </a:p>
          <a:p>
            <a:pPr lvl="1"/>
            <a:r>
              <a:rPr lang="en-US" dirty="0"/>
              <a:t>Releases to QA/Staging/Prod</a:t>
            </a:r>
          </a:p>
          <a:p>
            <a:pPr lvl="1"/>
            <a:r>
              <a:rPr lang="en-US" dirty="0"/>
              <a:t>Hotfixes</a:t>
            </a:r>
          </a:p>
          <a:p>
            <a:r>
              <a:rPr lang="en-US" dirty="0"/>
              <a:t>End-to-End Scenarios</a:t>
            </a:r>
          </a:p>
          <a:p>
            <a:pPr lvl="1"/>
            <a:r>
              <a:rPr lang="en-US" dirty="0"/>
              <a:t>Story Development, QA Defect with Fix, Release</a:t>
            </a:r>
          </a:p>
          <a:p>
            <a:pPr lvl="1"/>
            <a:r>
              <a:rPr lang="en-US" dirty="0"/>
              <a:t>Story Development, Release, Production Defect and Hotfix </a:t>
            </a:r>
          </a:p>
          <a:p>
            <a:r>
              <a:rPr lang="en-US" dirty="0"/>
              <a:t>How to Perform Actions in Tools</a:t>
            </a:r>
          </a:p>
          <a:p>
            <a:pPr lvl="1"/>
            <a:r>
              <a:rPr lang="en-US" dirty="0"/>
              <a:t>Create branch (and create pull request)</a:t>
            </a:r>
          </a:p>
          <a:p>
            <a:pPr lvl="1"/>
            <a:r>
              <a:rPr lang="en-US" dirty="0"/>
              <a:t>Clone branch</a:t>
            </a:r>
          </a:p>
          <a:p>
            <a:pPr lvl="1"/>
            <a:r>
              <a:rPr lang="en-US" dirty="0"/>
              <a:t>Switch branch (when required)</a:t>
            </a:r>
          </a:p>
          <a:p>
            <a:pPr lvl="1"/>
            <a:r>
              <a:rPr lang="en-US" dirty="0"/>
              <a:t>Commit and push changes</a:t>
            </a:r>
          </a:p>
          <a:p>
            <a:pPr lvl="1"/>
            <a:r>
              <a:rPr lang="en-US" dirty="0"/>
              <a:t>Merge branch (with pull request)</a:t>
            </a:r>
          </a:p>
          <a:p>
            <a:pPr lvl="1"/>
            <a:r>
              <a:rPr lang="en-US" dirty="0"/>
              <a:t>Rollback (revert) pull request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256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D1CFB-854C-FD43-B740-28F1B2646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Commit changes – Select commit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4D7450-AF87-5545-984F-FAAA744C3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5681" y="1825625"/>
            <a:ext cx="7920638" cy="4351338"/>
          </a:xfrm>
        </p:spPr>
      </p:pic>
    </p:spTree>
    <p:extLst>
      <p:ext uri="{BB962C8B-B14F-4D97-AF65-F5344CB8AC3E}">
        <p14:creationId xmlns:p14="http://schemas.microsoft.com/office/powerpoint/2010/main" val="2864308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D1CFB-854C-FD43-B740-28F1B2646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Commit changes – Commit with push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11E3702-2AE9-5C47-8BFB-AD2FB2D88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6424" y="1825625"/>
            <a:ext cx="5419151" cy="4351338"/>
          </a:xfrm>
        </p:spPr>
      </p:pic>
    </p:spTree>
    <p:extLst>
      <p:ext uri="{BB962C8B-B14F-4D97-AF65-F5344CB8AC3E}">
        <p14:creationId xmlns:p14="http://schemas.microsoft.com/office/powerpoint/2010/main" val="3889412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D1CFB-854C-FD43-B740-28F1B2646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Commit changes – Review push to finish commit workflow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C6569E-6D09-204C-A1C3-78EA66430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3077" y="1825625"/>
            <a:ext cx="6365846" cy="4351338"/>
          </a:xfrm>
        </p:spPr>
      </p:pic>
    </p:spTree>
    <p:extLst>
      <p:ext uri="{BB962C8B-B14F-4D97-AF65-F5344CB8AC3E}">
        <p14:creationId xmlns:p14="http://schemas.microsoft.com/office/powerpoint/2010/main" val="37235741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2BAE4-42F0-8D4D-9BAA-138857F3D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Merge branch with pull request - Approval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B20765-C820-2B40-82A3-CFDDE43CCA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391894"/>
            <a:ext cx="10515600" cy="3218799"/>
          </a:xfrm>
        </p:spPr>
      </p:pic>
    </p:spTree>
    <p:extLst>
      <p:ext uri="{BB962C8B-B14F-4D97-AF65-F5344CB8AC3E}">
        <p14:creationId xmlns:p14="http://schemas.microsoft.com/office/powerpoint/2010/main" val="365325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2BAE4-42F0-8D4D-9BAA-138857F3D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Merge branch with pull request – Select complete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1C26AF-63AC-8D47-B39C-0DD5D13C5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284918"/>
            <a:ext cx="10515600" cy="3432752"/>
          </a:xfrm>
        </p:spPr>
      </p:pic>
    </p:spTree>
    <p:extLst>
      <p:ext uri="{BB962C8B-B14F-4D97-AF65-F5344CB8AC3E}">
        <p14:creationId xmlns:p14="http://schemas.microsoft.com/office/powerpoint/2010/main" val="1817777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2BAE4-42F0-8D4D-9BAA-138857F3D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Merge branch with pull request – Complete merge with deletion of branch (merged in)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0779C6-9E14-134A-AEF2-AF4821298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7500" y="1825625"/>
            <a:ext cx="7437000" cy="4351338"/>
          </a:xfrm>
        </p:spPr>
      </p:pic>
    </p:spTree>
    <p:extLst>
      <p:ext uri="{BB962C8B-B14F-4D97-AF65-F5344CB8AC3E}">
        <p14:creationId xmlns:p14="http://schemas.microsoft.com/office/powerpoint/2010/main" val="114590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2BAE4-42F0-8D4D-9BAA-138857F3D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Merge branch with pull request - Completed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12B9F91-848F-AC4D-BB72-21990D522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336" y="1825625"/>
            <a:ext cx="10161328" cy="4351338"/>
          </a:xfrm>
        </p:spPr>
      </p:pic>
    </p:spTree>
    <p:extLst>
      <p:ext uri="{BB962C8B-B14F-4D97-AF65-F5344CB8AC3E}">
        <p14:creationId xmlns:p14="http://schemas.microsoft.com/office/powerpoint/2010/main" val="14093074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EA87E-40C2-004B-BC3C-AE36045B6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Merge conflict – Discover conflict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6243B9D-CB65-3C4D-83B8-680DDBF8E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65832"/>
            <a:ext cx="10515600" cy="3870924"/>
          </a:xfrm>
        </p:spPr>
      </p:pic>
    </p:spTree>
    <p:extLst>
      <p:ext uri="{BB962C8B-B14F-4D97-AF65-F5344CB8AC3E}">
        <p14:creationId xmlns:p14="http://schemas.microsoft.com/office/powerpoint/2010/main" val="3822338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EA87E-40C2-004B-BC3C-AE36045B6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Merge conflict – Checkout develop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87C019-5F48-8B45-B725-DAB8962BA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9249" y="1825625"/>
            <a:ext cx="7073502" cy="4351338"/>
          </a:xfrm>
        </p:spPr>
      </p:pic>
    </p:spTree>
    <p:extLst>
      <p:ext uri="{BB962C8B-B14F-4D97-AF65-F5344CB8AC3E}">
        <p14:creationId xmlns:p14="http://schemas.microsoft.com/office/powerpoint/2010/main" val="19241881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EA87E-40C2-004B-BC3C-AE36045B6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Merge conflict - Merge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6515568-9F3F-B94D-913C-0F511E70A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1957" y="1825625"/>
            <a:ext cx="6048086" cy="4351338"/>
          </a:xfrm>
        </p:spPr>
      </p:pic>
    </p:spTree>
    <p:extLst>
      <p:ext uri="{BB962C8B-B14F-4D97-AF65-F5344CB8AC3E}">
        <p14:creationId xmlns:p14="http://schemas.microsoft.com/office/powerpoint/2010/main" val="283207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A5D59-D17E-8440-B494-AD9F06562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17730C-1EE8-8A44-8FAD-2784EB6FDD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1850" y="1554480"/>
            <a:ext cx="5845669" cy="40995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67C58F-6A0A-9F49-821D-AC62C9E39BE9}"/>
              </a:ext>
            </a:extLst>
          </p:cNvPr>
          <p:cNvSpPr txBox="1"/>
          <p:nvPr/>
        </p:nvSpPr>
        <p:spPr>
          <a:xfrm>
            <a:off x="6971169" y="1690688"/>
            <a:ext cx="4844911" cy="45475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00FFFF"/>
                </a:highlight>
              </a:rPr>
              <a:t>master</a:t>
            </a:r>
            <a:r>
              <a:rPr lang="en-US" dirty="0"/>
              <a:t> branch reflects what is in 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800080"/>
                </a:highlight>
              </a:rPr>
              <a:t> </a:t>
            </a:r>
            <a:r>
              <a:rPr lang="en-US" b="1" dirty="0">
                <a:solidFill>
                  <a:schemeClr val="bg1"/>
                </a:solidFill>
                <a:highlight>
                  <a:srgbClr val="800080"/>
                </a:highlight>
              </a:rPr>
              <a:t>develop</a:t>
            </a:r>
            <a:r>
              <a:rPr lang="en-US" dirty="0"/>
              <a:t> branch is where merging is done of feature changes and fixes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008000"/>
                </a:highlight>
              </a:rPr>
              <a:t> </a:t>
            </a:r>
            <a:r>
              <a:rPr lang="en-US" b="1" dirty="0">
                <a:solidFill>
                  <a:schemeClr val="bg1"/>
                </a:solidFill>
                <a:highlight>
                  <a:srgbClr val="008000"/>
                </a:highlight>
              </a:rPr>
              <a:t>feature</a:t>
            </a:r>
            <a:r>
              <a:rPr lang="en-US" dirty="0"/>
              <a:t> branches are where new stories are developed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008080"/>
                </a:highlight>
              </a:rPr>
              <a:t> </a:t>
            </a:r>
            <a:r>
              <a:rPr lang="en-US" b="1" dirty="0">
                <a:solidFill>
                  <a:schemeClr val="bg1"/>
                </a:solidFill>
                <a:highlight>
                  <a:srgbClr val="008080"/>
                </a:highlight>
              </a:rPr>
              <a:t>release</a:t>
            </a:r>
            <a:r>
              <a:rPr lang="en-US" dirty="0"/>
              <a:t> branches are where changes are grouped together for release into QA/Staging/Production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FF0000"/>
                </a:highlight>
              </a:rPr>
              <a:t> </a:t>
            </a:r>
            <a:r>
              <a:rPr lang="en-US" b="1" dirty="0">
                <a:solidFill>
                  <a:schemeClr val="bg1"/>
                </a:solidFill>
                <a:highlight>
                  <a:srgbClr val="FF0000"/>
                </a:highlight>
              </a:rPr>
              <a:t>hotfix</a:t>
            </a:r>
            <a:r>
              <a:rPr lang="en-US" dirty="0"/>
              <a:t> branches are where emergency production bugs are fixed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357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EA87E-40C2-004B-BC3C-AE36045B6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Merge conflict – Merge develop into dev1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28155B-06D6-3D49-85E2-73C0C3FE3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5365" y="1825625"/>
            <a:ext cx="4241270" cy="4351338"/>
          </a:xfrm>
        </p:spPr>
      </p:pic>
    </p:spTree>
    <p:extLst>
      <p:ext uri="{BB962C8B-B14F-4D97-AF65-F5344CB8AC3E}">
        <p14:creationId xmlns:p14="http://schemas.microsoft.com/office/powerpoint/2010/main" val="32256511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EA87E-40C2-004B-BC3C-AE36045B6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Merge conflict – Note conflicting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DD74EF5-8616-CD4A-9077-265E5BB19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6200" y="2521744"/>
            <a:ext cx="6959600" cy="2959100"/>
          </a:xfrm>
        </p:spPr>
      </p:pic>
    </p:spTree>
    <p:extLst>
      <p:ext uri="{BB962C8B-B14F-4D97-AF65-F5344CB8AC3E}">
        <p14:creationId xmlns:p14="http://schemas.microsoft.com/office/powerpoint/2010/main" val="3426351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EA87E-40C2-004B-BC3C-AE36045B6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Merge conflict – Compare files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0C7B30-8D16-654B-A3CF-62DFEF723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9337" y="1825625"/>
            <a:ext cx="9233326" cy="4351338"/>
          </a:xfrm>
        </p:spPr>
      </p:pic>
    </p:spTree>
    <p:extLst>
      <p:ext uri="{BB962C8B-B14F-4D97-AF65-F5344CB8AC3E}">
        <p14:creationId xmlns:p14="http://schemas.microsoft.com/office/powerpoint/2010/main" val="35790196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EA87E-40C2-004B-BC3C-AE36045B6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Merge conflict – Merge tool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B9B255C-D09B-7340-B90A-E7BCF92F1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5600" y="2108994"/>
            <a:ext cx="8940800" cy="3784600"/>
          </a:xfrm>
        </p:spPr>
      </p:pic>
    </p:spTree>
    <p:extLst>
      <p:ext uri="{BB962C8B-B14F-4D97-AF65-F5344CB8AC3E}">
        <p14:creationId xmlns:p14="http://schemas.microsoft.com/office/powerpoint/2010/main" val="343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EA87E-40C2-004B-BC3C-AE36045B6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Merge conflict – Use workspace version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4AA7DEA-3C9D-2E48-B4E7-1F8C440475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4250" y="1956594"/>
            <a:ext cx="10223500" cy="4089400"/>
          </a:xfrm>
        </p:spPr>
      </p:pic>
    </p:spTree>
    <p:extLst>
      <p:ext uri="{BB962C8B-B14F-4D97-AF65-F5344CB8AC3E}">
        <p14:creationId xmlns:p14="http://schemas.microsoft.com/office/powerpoint/2010/main" val="10582350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EA87E-40C2-004B-BC3C-AE36045B6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Merge conflict – Resolve conflict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93E220-0F9E-EF41-A066-3E44A0E568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545" y="1825625"/>
            <a:ext cx="6540909" cy="4351338"/>
          </a:xfrm>
        </p:spPr>
      </p:pic>
    </p:spTree>
    <p:extLst>
      <p:ext uri="{BB962C8B-B14F-4D97-AF65-F5344CB8AC3E}">
        <p14:creationId xmlns:p14="http://schemas.microsoft.com/office/powerpoint/2010/main" val="4373918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EA87E-40C2-004B-BC3C-AE36045B6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Merge conflict – Add to index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2C5A5D-A3A9-2D4C-B60D-575FFFA6F2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6150" y="1886744"/>
            <a:ext cx="10299700" cy="4229100"/>
          </a:xfrm>
        </p:spPr>
      </p:pic>
    </p:spTree>
    <p:extLst>
      <p:ext uri="{BB962C8B-B14F-4D97-AF65-F5344CB8AC3E}">
        <p14:creationId xmlns:p14="http://schemas.microsoft.com/office/powerpoint/2010/main" val="801511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EA87E-40C2-004B-BC3C-AE36045B6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Merge conflict - Commit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8C0C957-FE3B-4245-A334-8377233B71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846070"/>
            <a:ext cx="10515600" cy="4310448"/>
          </a:xfrm>
        </p:spPr>
      </p:pic>
    </p:spTree>
    <p:extLst>
      <p:ext uri="{BB962C8B-B14F-4D97-AF65-F5344CB8AC3E}">
        <p14:creationId xmlns:p14="http://schemas.microsoft.com/office/powerpoint/2010/main" val="39383719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EA87E-40C2-004B-BC3C-AE36045B6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Merge conflict – Push to upstream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81D8696-D679-3840-AF8D-B1BBB5E4B4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9450" y="1918494"/>
            <a:ext cx="8293100" cy="4165600"/>
          </a:xfrm>
        </p:spPr>
      </p:pic>
    </p:spTree>
    <p:extLst>
      <p:ext uri="{BB962C8B-B14F-4D97-AF65-F5344CB8AC3E}">
        <p14:creationId xmlns:p14="http://schemas.microsoft.com/office/powerpoint/2010/main" val="33015514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EA87E-40C2-004B-BC3C-AE36045B6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Merge conflict – Conflict is gone, complete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8C455FD-C593-294D-9E3A-7AD76D9A7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530066"/>
            <a:ext cx="10515600" cy="2942456"/>
          </a:xfrm>
        </p:spPr>
      </p:pic>
    </p:spTree>
    <p:extLst>
      <p:ext uri="{BB962C8B-B14F-4D97-AF65-F5344CB8AC3E}">
        <p14:creationId xmlns:p14="http://schemas.microsoft.com/office/powerpoint/2010/main" val="2045129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C1ED784-7F26-DC47-9E80-78AADACC9E4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4582" y="131365"/>
            <a:ext cx="2451707" cy="22791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186905-3BBC-5049-8A57-8B56598EF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1926"/>
            <a:ext cx="10515600" cy="1325563"/>
          </a:xfrm>
        </p:spPr>
        <p:txBody>
          <a:bodyPr/>
          <a:lstStyle/>
          <a:p>
            <a:r>
              <a:rPr lang="en-US" dirty="0"/>
              <a:t>Story </a:t>
            </a:r>
            <a:br>
              <a:rPr lang="en-US" dirty="0"/>
            </a:br>
            <a:r>
              <a:rPr lang="en-US" dirty="0"/>
              <a:t>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600F0-6922-CA49-9BCA-8BC3E17B2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410544"/>
            <a:ext cx="10515601" cy="4115006"/>
          </a:xfrm>
        </p:spPr>
        <p:txBody>
          <a:bodyPr>
            <a:normAutofit/>
          </a:bodyPr>
          <a:lstStyle/>
          <a:p>
            <a:r>
              <a:rPr lang="en-US" sz="1800" dirty="0"/>
              <a:t>A developer will create a </a:t>
            </a:r>
            <a:r>
              <a:rPr lang="en-US" sz="1800" b="1" dirty="0">
                <a:solidFill>
                  <a:schemeClr val="bg1"/>
                </a:solidFill>
                <a:highlight>
                  <a:srgbClr val="008000"/>
                </a:highlight>
              </a:rPr>
              <a:t>feature</a:t>
            </a:r>
            <a:r>
              <a:rPr lang="en-US" sz="1800" dirty="0"/>
              <a:t> branch for each story they work on (in some cases a group of stories may make sense to work on in a single feature branch)</a:t>
            </a:r>
          </a:p>
          <a:p>
            <a:r>
              <a:rPr lang="en-US" sz="1800" dirty="0"/>
              <a:t>Flow (for each sprint):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Create </a:t>
            </a:r>
            <a:r>
              <a:rPr lang="en-US" sz="1600" b="1" dirty="0">
                <a:solidFill>
                  <a:schemeClr val="bg1"/>
                </a:solidFill>
                <a:highlight>
                  <a:srgbClr val="008000"/>
                </a:highlight>
              </a:rPr>
              <a:t>feature</a:t>
            </a:r>
            <a:r>
              <a:rPr lang="en-US" sz="1600" dirty="0"/>
              <a:t> branch from </a:t>
            </a:r>
            <a:r>
              <a:rPr lang="en-US" sz="1600" b="1" dirty="0">
                <a:solidFill>
                  <a:schemeClr val="bg1"/>
                </a:solidFill>
                <a:highlight>
                  <a:srgbClr val="800080"/>
                </a:highlight>
              </a:rPr>
              <a:t>develop</a:t>
            </a:r>
            <a:r>
              <a:rPr lang="en-US" sz="1600" b="1" dirty="0"/>
              <a:t> </a:t>
            </a:r>
            <a:r>
              <a:rPr lang="en-US" sz="1600" dirty="0"/>
              <a:t>for story (or story set)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Commit changes (including unit test and integration bug fixes) to </a:t>
            </a:r>
            <a:r>
              <a:rPr lang="en-US" sz="1600" b="1" dirty="0">
                <a:solidFill>
                  <a:schemeClr val="bg1"/>
                </a:solidFill>
                <a:highlight>
                  <a:srgbClr val="008000"/>
                </a:highlight>
              </a:rPr>
              <a:t>feature 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dirty="0"/>
              <a:t>branch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Merge changes from </a:t>
            </a:r>
            <a:r>
              <a:rPr lang="en-US" sz="1600" b="1" dirty="0">
                <a:solidFill>
                  <a:schemeClr val="bg1"/>
                </a:solidFill>
                <a:highlight>
                  <a:srgbClr val="008000"/>
                </a:highlight>
              </a:rPr>
              <a:t>feature</a:t>
            </a:r>
            <a:r>
              <a:rPr lang="en-US" sz="1600" dirty="0"/>
              <a:t> branch to </a:t>
            </a:r>
            <a:r>
              <a:rPr lang="en-US" sz="1600" b="1" dirty="0">
                <a:solidFill>
                  <a:schemeClr val="bg1"/>
                </a:solidFill>
                <a:highlight>
                  <a:srgbClr val="800080"/>
                </a:highlight>
              </a:rPr>
              <a:t>develop</a:t>
            </a:r>
            <a:r>
              <a:rPr lang="en-US" sz="1600" b="1" dirty="0"/>
              <a:t> </a:t>
            </a:r>
            <a:r>
              <a:rPr lang="en-US" sz="1600" dirty="0"/>
              <a:t>when ready for integration testing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Automated builds from </a:t>
            </a:r>
            <a:r>
              <a:rPr lang="en-US" sz="1600" b="1" dirty="0">
                <a:solidFill>
                  <a:schemeClr val="bg1"/>
                </a:solidFill>
                <a:highlight>
                  <a:srgbClr val="800080"/>
                </a:highlight>
              </a:rPr>
              <a:t>develop</a:t>
            </a:r>
            <a:r>
              <a:rPr lang="en-US" sz="1600" b="1" dirty="0"/>
              <a:t> </a:t>
            </a:r>
            <a:r>
              <a:rPr lang="en-US" sz="1600" dirty="0"/>
              <a:t>branch are deployed to the </a:t>
            </a:r>
            <a:r>
              <a:rPr lang="en-US" sz="1600" b="1" dirty="0"/>
              <a:t>Dev</a:t>
            </a:r>
            <a:r>
              <a:rPr lang="en-US" sz="1600" dirty="0"/>
              <a:t> and </a:t>
            </a:r>
            <a:r>
              <a:rPr lang="en-US" sz="1600" b="1" dirty="0"/>
              <a:t>Int</a:t>
            </a:r>
            <a:r>
              <a:rPr lang="en-US" sz="1600" dirty="0"/>
              <a:t> environments for testing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When you’re finished development, unit and integration testing of feature (there should be no changes in </a:t>
            </a:r>
            <a:r>
              <a:rPr lang="en-US" sz="1600" b="1" dirty="0">
                <a:solidFill>
                  <a:schemeClr val="bg1"/>
                </a:solidFill>
                <a:highlight>
                  <a:srgbClr val="008000"/>
                </a:highlight>
              </a:rPr>
              <a:t>feature</a:t>
            </a:r>
            <a:r>
              <a:rPr lang="en-US" sz="1600" dirty="0"/>
              <a:t> branch that have not been merged into </a:t>
            </a:r>
            <a:r>
              <a:rPr lang="en-US" sz="1600" b="1" dirty="0">
                <a:solidFill>
                  <a:schemeClr val="bg1"/>
                </a:solidFill>
                <a:highlight>
                  <a:srgbClr val="800080"/>
                </a:highlight>
              </a:rPr>
              <a:t>develop</a:t>
            </a:r>
            <a:r>
              <a:rPr lang="en-US" sz="1600" dirty="0"/>
              <a:t>, built, deployed and tested in </a:t>
            </a:r>
            <a:r>
              <a:rPr lang="en-US" sz="1600" b="1" dirty="0"/>
              <a:t>Int</a:t>
            </a:r>
            <a:r>
              <a:rPr lang="en-US" sz="1600" dirty="0"/>
              <a:t>), merge </a:t>
            </a:r>
            <a:r>
              <a:rPr lang="en-US" sz="1600" b="1" dirty="0">
                <a:solidFill>
                  <a:schemeClr val="bg1"/>
                </a:solidFill>
                <a:highlight>
                  <a:srgbClr val="008000"/>
                </a:highlight>
              </a:rPr>
              <a:t>feature</a:t>
            </a:r>
            <a:r>
              <a:rPr lang="en-US" sz="1600" dirty="0"/>
              <a:t> branch into </a:t>
            </a:r>
            <a:r>
              <a:rPr lang="en-US" sz="1600" b="1" dirty="0">
                <a:solidFill>
                  <a:schemeClr val="bg1"/>
                </a:solidFill>
                <a:highlight>
                  <a:srgbClr val="800080"/>
                </a:highlight>
              </a:rPr>
              <a:t>develop</a:t>
            </a:r>
            <a:r>
              <a:rPr lang="en-US" sz="1600" b="1" dirty="0"/>
              <a:t> </a:t>
            </a:r>
            <a:r>
              <a:rPr lang="en-US" sz="1600" dirty="0"/>
              <a:t>(it could live on into next sprint if story is not finished)</a:t>
            </a:r>
          </a:p>
          <a:p>
            <a:r>
              <a:rPr lang="en-US" sz="1800" dirty="0"/>
              <a:t>Naming standard for </a:t>
            </a:r>
            <a:r>
              <a:rPr lang="en-US" sz="1800" b="1" dirty="0">
                <a:solidFill>
                  <a:schemeClr val="bg1"/>
                </a:solidFill>
                <a:highlight>
                  <a:srgbClr val="008000"/>
                </a:highlight>
              </a:rPr>
              <a:t>feature</a:t>
            </a:r>
            <a:r>
              <a:rPr lang="en-US" sz="1800" dirty="0"/>
              <a:t> branch is </a:t>
            </a:r>
            <a:r>
              <a:rPr lang="en-US" sz="1800" dirty="0">
                <a:latin typeface="+mj-lt"/>
              </a:rPr>
              <a:t>&lt;work item id&gt; </a:t>
            </a:r>
            <a:r>
              <a:rPr lang="en-US" sz="1800" dirty="0"/>
              <a:t>e.g. WI190965 </a:t>
            </a:r>
          </a:p>
          <a:p>
            <a:r>
              <a:rPr lang="en-US" sz="1800" dirty="0"/>
              <a:t>A</a:t>
            </a:r>
            <a:r>
              <a:rPr lang="en-US" sz="1800" b="1" dirty="0"/>
              <a:t> </a:t>
            </a:r>
            <a:r>
              <a:rPr lang="en-US" sz="1800" b="1" dirty="0">
                <a:solidFill>
                  <a:schemeClr val="bg1"/>
                </a:solidFill>
                <a:highlight>
                  <a:srgbClr val="008000"/>
                </a:highlight>
              </a:rPr>
              <a:t>feature</a:t>
            </a:r>
            <a:r>
              <a:rPr lang="en-US" sz="1800" dirty="0"/>
              <a:t> branch ends when story/stories are signed off as ready for QA</a:t>
            </a:r>
          </a:p>
          <a:p>
            <a:endParaRPr lang="en-US" sz="18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761C7A6-0E9B-1F4F-989F-8BCD47FAE1BB}"/>
              </a:ext>
            </a:extLst>
          </p:cNvPr>
          <p:cNvSpPr/>
          <p:nvPr/>
        </p:nvSpPr>
        <p:spPr>
          <a:xfrm>
            <a:off x="5770234" y="757004"/>
            <a:ext cx="108728" cy="958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7991498-1E96-B04D-9844-2762270435C2}"/>
              </a:ext>
            </a:extLst>
          </p:cNvPr>
          <p:cNvSpPr/>
          <p:nvPr/>
        </p:nvSpPr>
        <p:spPr>
          <a:xfrm>
            <a:off x="6105832" y="1065571"/>
            <a:ext cx="108728" cy="958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DB79181-805C-9B43-8D68-033DD6F027AB}"/>
              </a:ext>
            </a:extLst>
          </p:cNvPr>
          <p:cNvSpPr/>
          <p:nvPr/>
        </p:nvSpPr>
        <p:spPr>
          <a:xfrm>
            <a:off x="6150364" y="709072"/>
            <a:ext cx="108728" cy="958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1E8F629-6392-B44E-A558-B95A1D8101D9}"/>
              </a:ext>
            </a:extLst>
          </p:cNvPr>
          <p:cNvSpPr/>
          <p:nvPr/>
        </p:nvSpPr>
        <p:spPr>
          <a:xfrm>
            <a:off x="6461708" y="1312685"/>
            <a:ext cx="108728" cy="958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1D403B5-B0D4-534C-BF84-3FDE64D378FC}"/>
              </a:ext>
            </a:extLst>
          </p:cNvPr>
          <p:cNvSpPr/>
          <p:nvPr/>
        </p:nvSpPr>
        <p:spPr>
          <a:xfrm>
            <a:off x="7437336" y="709072"/>
            <a:ext cx="108728" cy="958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83906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EA87E-40C2-004B-BC3C-AE36045B6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Merge conflict – Complete merge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3997CF-19FF-8E45-A29A-DB12C18B68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9031" y="1825625"/>
            <a:ext cx="8693938" cy="4351338"/>
          </a:xfrm>
        </p:spPr>
      </p:pic>
    </p:spTree>
    <p:extLst>
      <p:ext uri="{BB962C8B-B14F-4D97-AF65-F5344CB8AC3E}">
        <p14:creationId xmlns:p14="http://schemas.microsoft.com/office/powerpoint/2010/main" val="18202973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EA87E-40C2-004B-BC3C-AE36045B6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Merge conflict - Completed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55673F5-A756-0D45-8447-3FD90F6C92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157402"/>
            <a:ext cx="10515600" cy="3687784"/>
          </a:xfrm>
        </p:spPr>
      </p:pic>
    </p:spTree>
    <p:extLst>
      <p:ext uri="{BB962C8B-B14F-4D97-AF65-F5344CB8AC3E}">
        <p14:creationId xmlns:p14="http://schemas.microsoft.com/office/powerpoint/2010/main" val="7648776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7AC96-1343-5F43-829E-8D8114E8F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Rollback merge – Select revert command in TFS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88C6CF-CA4F-AF40-9AFD-70ECBDBCB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807786"/>
            <a:ext cx="10515600" cy="2387015"/>
          </a:xfrm>
        </p:spPr>
      </p:pic>
    </p:spTree>
    <p:extLst>
      <p:ext uri="{BB962C8B-B14F-4D97-AF65-F5344CB8AC3E}">
        <p14:creationId xmlns:p14="http://schemas.microsoft.com/office/powerpoint/2010/main" val="41984745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7AC96-1343-5F43-829E-8D8114E8F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Rollback merge – Create revert topic branch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A4E54AA-245F-FD44-BA88-9B000B19E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7219" y="1825625"/>
            <a:ext cx="6317561" cy="4351338"/>
          </a:xfrm>
        </p:spPr>
      </p:pic>
    </p:spTree>
    <p:extLst>
      <p:ext uri="{BB962C8B-B14F-4D97-AF65-F5344CB8AC3E}">
        <p14:creationId xmlns:p14="http://schemas.microsoft.com/office/powerpoint/2010/main" val="11796912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7AC96-1343-5F43-829E-8D8114E8F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Rollback merge – Create revert pull request for revert topic branch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3A13DA-232C-F347-B1EA-AA9A98DB50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390589"/>
            <a:ext cx="10515600" cy="3221409"/>
          </a:xfrm>
        </p:spPr>
      </p:pic>
    </p:spTree>
    <p:extLst>
      <p:ext uri="{BB962C8B-B14F-4D97-AF65-F5344CB8AC3E}">
        <p14:creationId xmlns:p14="http://schemas.microsoft.com/office/powerpoint/2010/main" val="19689757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7AC96-1343-5F43-829E-8D8114E8F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Rollback merge – Complete creation of revert topic branch pull request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D354DF5-648B-B846-B1BD-AA1D703A0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4598" y="1825625"/>
            <a:ext cx="5162803" cy="4351338"/>
          </a:xfrm>
        </p:spPr>
      </p:pic>
    </p:spTree>
    <p:extLst>
      <p:ext uri="{BB962C8B-B14F-4D97-AF65-F5344CB8AC3E}">
        <p14:creationId xmlns:p14="http://schemas.microsoft.com/office/powerpoint/2010/main" val="4889798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7AC96-1343-5F43-829E-8D8114E8F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Rollback merge – Fetch new revert topic branch from upstream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439EF47-4842-DD42-8AA4-AB3048870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7350" y="2305844"/>
            <a:ext cx="8877300" cy="3390900"/>
          </a:xfrm>
        </p:spPr>
      </p:pic>
    </p:spTree>
    <p:extLst>
      <p:ext uri="{BB962C8B-B14F-4D97-AF65-F5344CB8AC3E}">
        <p14:creationId xmlns:p14="http://schemas.microsoft.com/office/powerpoint/2010/main" val="6951845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7AC96-1343-5F43-829E-8D8114E8F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Rollback merge – Review fetched revert topic branch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2893C7-02DF-6247-BEE5-F2BBA64E02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5174" y="1825625"/>
            <a:ext cx="8421652" cy="4351338"/>
          </a:xfrm>
        </p:spPr>
      </p:pic>
    </p:spTree>
    <p:extLst>
      <p:ext uri="{BB962C8B-B14F-4D97-AF65-F5344CB8AC3E}">
        <p14:creationId xmlns:p14="http://schemas.microsoft.com/office/powerpoint/2010/main" val="42755700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7AC96-1343-5F43-829E-8D8114E8F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Rollback merge – Checkout revert topic branch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018C1D8-F95C-9844-8860-60E366F9B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7900" y="1975644"/>
            <a:ext cx="10236200" cy="4051300"/>
          </a:xfrm>
        </p:spPr>
      </p:pic>
    </p:spTree>
    <p:extLst>
      <p:ext uri="{BB962C8B-B14F-4D97-AF65-F5344CB8AC3E}">
        <p14:creationId xmlns:p14="http://schemas.microsoft.com/office/powerpoint/2010/main" val="40240776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7AC96-1343-5F43-829E-8D8114E8F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Rollback merge – Approve revert pull request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43628F7-CAC0-1F44-8F6A-FD195BC43C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3083012"/>
            <a:ext cx="10515600" cy="1836563"/>
          </a:xfrm>
        </p:spPr>
      </p:pic>
    </p:spTree>
    <p:extLst>
      <p:ext uri="{BB962C8B-B14F-4D97-AF65-F5344CB8AC3E}">
        <p14:creationId xmlns:p14="http://schemas.microsoft.com/office/powerpoint/2010/main" val="1544899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CF67013-8BDA-2142-99AF-FC8A62E9576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5532" y="81801"/>
            <a:ext cx="5643023" cy="2313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947F5B-72AA-F347-9239-E30B2C3C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527" y="566726"/>
            <a:ext cx="10515600" cy="1325563"/>
          </a:xfrm>
        </p:spPr>
        <p:txBody>
          <a:bodyPr/>
          <a:lstStyle/>
          <a:p>
            <a:r>
              <a:rPr lang="en-US" dirty="0"/>
              <a:t>Releases to </a:t>
            </a:r>
            <a:br>
              <a:rPr lang="en-US" dirty="0"/>
            </a:br>
            <a:r>
              <a:rPr lang="en-US" dirty="0"/>
              <a:t>QA/Staging/Prod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8363A-4412-D241-A151-9889E1E5C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045" y="2456872"/>
            <a:ext cx="10585082" cy="4401127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Typically a sprint will deliver a new set of completed stories that are ready for QA – at this point a </a:t>
            </a:r>
            <a:r>
              <a:rPr lang="en-US" sz="1800" b="1" dirty="0">
                <a:solidFill>
                  <a:schemeClr val="bg1"/>
                </a:solidFill>
                <a:highlight>
                  <a:srgbClr val="008080"/>
                </a:highlight>
              </a:rPr>
              <a:t>release</a:t>
            </a:r>
            <a:r>
              <a:rPr lang="en-US" sz="1800" dirty="0"/>
              <a:t> branch is created from </a:t>
            </a:r>
            <a:r>
              <a:rPr lang="en-US" sz="1800" b="1" dirty="0">
                <a:solidFill>
                  <a:schemeClr val="bg1"/>
                </a:solidFill>
                <a:highlight>
                  <a:srgbClr val="800080"/>
                </a:highlight>
              </a:rPr>
              <a:t>develop</a:t>
            </a:r>
            <a:endParaRPr lang="en-US" sz="1800" b="1" dirty="0"/>
          </a:p>
          <a:p>
            <a:r>
              <a:rPr lang="en-US" sz="1800" dirty="0"/>
              <a:t>Bugs reported against the release will be fixed in the </a:t>
            </a:r>
            <a:r>
              <a:rPr lang="en-US" sz="1800" b="1" dirty="0">
                <a:solidFill>
                  <a:schemeClr val="bg1"/>
                </a:solidFill>
                <a:highlight>
                  <a:srgbClr val="008080"/>
                </a:highlight>
              </a:rPr>
              <a:t>release</a:t>
            </a:r>
            <a:r>
              <a:rPr lang="en-US" sz="1800" dirty="0"/>
              <a:t> branch</a:t>
            </a:r>
          </a:p>
          <a:p>
            <a:r>
              <a:rPr lang="en-US" sz="1800" dirty="0"/>
              <a:t>Flow (for each release):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First ensure that all stories to be included in the release have had their </a:t>
            </a:r>
            <a:r>
              <a:rPr lang="en-US" sz="1600" b="1" dirty="0">
                <a:solidFill>
                  <a:schemeClr val="bg1"/>
                </a:solidFill>
                <a:highlight>
                  <a:srgbClr val="008000"/>
                </a:highlight>
              </a:rPr>
              <a:t>feature</a:t>
            </a:r>
            <a:r>
              <a:rPr lang="en-US" sz="1600" dirty="0"/>
              <a:t> branches merged into </a:t>
            </a:r>
            <a:r>
              <a:rPr lang="en-US" sz="1600" b="1" dirty="0">
                <a:solidFill>
                  <a:schemeClr val="bg1"/>
                </a:solidFill>
                <a:highlight>
                  <a:srgbClr val="800080"/>
                </a:highlight>
              </a:rPr>
              <a:t>develop</a:t>
            </a:r>
            <a:r>
              <a:rPr lang="en-US" sz="1600" b="1" dirty="0"/>
              <a:t>, </a:t>
            </a:r>
            <a:r>
              <a:rPr lang="en-US" sz="1600" dirty="0"/>
              <a:t>and all previous </a:t>
            </a:r>
            <a:r>
              <a:rPr lang="en-US" sz="1600" b="1" dirty="0">
                <a:solidFill>
                  <a:schemeClr val="bg1"/>
                </a:solidFill>
                <a:highlight>
                  <a:srgbClr val="008080"/>
                </a:highlight>
              </a:rPr>
              <a:t>release</a:t>
            </a:r>
            <a:r>
              <a:rPr lang="en-US" sz="1600" dirty="0"/>
              <a:t> branches have been merged into </a:t>
            </a:r>
            <a:r>
              <a:rPr lang="en-US" sz="1600" b="1" dirty="0">
                <a:solidFill>
                  <a:schemeClr val="bg1"/>
                </a:solidFill>
                <a:highlight>
                  <a:srgbClr val="800080"/>
                </a:highlight>
              </a:rPr>
              <a:t>develop</a:t>
            </a:r>
            <a:r>
              <a:rPr lang="en-US" sz="1600" dirty="0"/>
              <a:t>, and any </a:t>
            </a:r>
            <a:r>
              <a:rPr lang="en-US" sz="1600" b="1" dirty="0">
                <a:solidFill>
                  <a:schemeClr val="bg1"/>
                </a:solidFill>
                <a:highlight>
                  <a:srgbClr val="FF0000"/>
                </a:highlight>
              </a:rPr>
              <a:t>hotfix</a:t>
            </a:r>
            <a:r>
              <a:rPr lang="en-US" sz="1600" dirty="0"/>
              <a:t> branches (that are ready) are merged into </a:t>
            </a:r>
            <a:r>
              <a:rPr lang="en-US" sz="1600" b="1" dirty="0">
                <a:solidFill>
                  <a:schemeClr val="bg1"/>
                </a:solidFill>
                <a:highlight>
                  <a:srgbClr val="800080"/>
                </a:highlight>
              </a:rPr>
              <a:t>develop</a:t>
            </a:r>
            <a:endParaRPr lang="en-US" sz="1600" b="1" dirty="0"/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Create a </a:t>
            </a:r>
            <a:r>
              <a:rPr lang="en-US" sz="1600" b="1" dirty="0">
                <a:solidFill>
                  <a:schemeClr val="bg1"/>
                </a:solidFill>
                <a:highlight>
                  <a:srgbClr val="008080"/>
                </a:highlight>
              </a:rPr>
              <a:t>release</a:t>
            </a:r>
            <a:r>
              <a:rPr lang="en-US" sz="1600" dirty="0"/>
              <a:t> branch from </a:t>
            </a:r>
            <a:r>
              <a:rPr lang="en-US" sz="1600" b="1" dirty="0">
                <a:solidFill>
                  <a:schemeClr val="bg1"/>
                </a:solidFill>
                <a:highlight>
                  <a:srgbClr val="800080"/>
                </a:highlight>
              </a:rPr>
              <a:t>develop</a:t>
            </a:r>
            <a:endParaRPr lang="en-US" sz="1600" b="1" dirty="0"/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Automated builds from </a:t>
            </a:r>
            <a:r>
              <a:rPr lang="en-US" sz="1600" b="1" dirty="0">
                <a:solidFill>
                  <a:schemeClr val="bg1"/>
                </a:solidFill>
                <a:highlight>
                  <a:srgbClr val="008080"/>
                </a:highlight>
              </a:rPr>
              <a:t>release</a:t>
            </a:r>
            <a:r>
              <a:rPr lang="en-US" sz="1600" dirty="0"/>
              <a:t> branches are deployed to the </a:t>
            </a:r>
            <a:r>
              <a:rPr lang="en-US" sz="1600" b="1" dirty="0"/>
              <a:t>Int2</a:t>
            </a:r>
            <a:r>
              <a:rPr lang="en-US" sz="1600" dirty="0"/>
              <a:t>,</a:t>
            </a:r>
            <a:r>
              <a:rPr lang="en-US" sz="1600" b="1" dirty="0"/>
              <a:t> QA</a:t>
            </a:r>
            <a:r>
              <a:rPr lang="en-US" sz="1600" dirty="0"/>
              <a:t>,</a:t>
            </a:r>
            <a:r>
              <a:rPr lang="en-US" sz="1600" b="1" dirty="0"/>
              <a:t> Staging</a:t>
            </a:r>
            <a:r>
              <a:rPr lang="en-US" sz="1600" dirty="0"/>
              <a:t>,</a:t>
            </a:r>
            <a:r>
              <a:rPr lang="en-US" sz="1600" b="1" dirty="0"/>
              <a:t> Prod </a:t>
            </a:r>
            <a:r>
              <a:rPr lang="en-US" sz="1600" dirty="0"/>
              <a:t>and</a:t>
            </a:r>
            <a:r>
              <a:rPr lang="en-US" sz="1600" b="1" dirty="0"/>
              <a:t> Breakfix </a:t>
            </a:r>
            <a:r>
              <a:rPr lang="en-US" sz="1600" dirty="0"/>
              <a:t>environments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Bug fixes are committed to </a:t>
            </a:r>
            <a:r>
              <a:rPr lang="en-US" sz="1600" b="1" dirty="0">
                <a:solidFill>
                  <a:schemeClr val="bg1"/>
                </a:solidFill>
                <a:highlight>
                  <a:srgbClr val="008080"/>
                </a:highlight>
              </a:rPr>
              <a:t>release</a:t>
            </a:r>
            <a:r>
              <a:rPr lang="en-US" sz="1600" dirty="0"/>
              <a:t> branch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Additionally, when possible, the bug fixes should be merged from </a:t>
            </a:r>
            <a:r>
              <a:rPr lang="en-US" sz="1600" b="1" dirty="0">
                <a:solidFill>
                  <a:schemeClr val="bg1"/>
                </a:solidFill>
                <a:highlight>
                  <a:srgbClr val="008080"/>
                </a:highlight>
              </a:rPr>
              <a:t>release</a:t>
            </a:r>
            <a:r>
              <a:rPr lang="en-US" sz="1600" dirty="0"/>
              <a:t> into </a:t>
            </a:r>
            <a:r>
              <a:rPr lang="en-US" sz="1600" b="1" dirty="0">
                <a:solidFill>
                  <a:schemeClr val="bg1"/>
                </a:solidFill>
                <a:highlight>
                  <a:srgbClr val="008000"/>
                </a:highlight>
              </a:rPr>
              <a:t>feature</a:t>
            </a:r>
            <a:r>
              <a:rPr lang="en-US" sz="1600" dirty="0"/>
              <a:t> branches for next release being tested in </a:t>
            </a:r>
            <a:r>
              <a:rPr lang="en-US" sz="1600" b="1" dirty="0"/>
              <a:t>Int1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Once release has made it through QA with fixes applied, and the release has been deployed to the </a:t>
            </a:r>
            <a:r>
              <a:rPr lang="en-US" sz="1600" b="1" dirty="0"/>
              <a:t>Staging </a:t>
            </a:r>
            <a:r>
              <a:rPr lang="en-US" sz="1600" dirty="0"/>
              <a:t>and</a:t>
            </a:r>
            <a:r>
              <a:rPr lang="en-US" sz="1600" b="1" dirty="0"/>
              <a:t> Prod </a:t>
            </a:r>
            <a:r>
              <a:rPr lang="en-US" sz="1600" dirty="0"/>
              <a:t>environments, then the </a:t>
            </a:r>
            <a:r>
              <a:rPr lang="en-US" sz="1600" b="1" dirty="0">
                <a:solidFill>
                  <a:schemeClr val="bg1"/>
                </a:solidFill>
                <a:highlight>
                  <a:srgbClr val="008080"/>
                </a:highlight>
              </a:rPr>
              <a:t>release</a:t>
            </a:r>
            <a:r>
              <a:rPr lang="en-US" sz="1600" dirty="0"/>
              <a:t> branch is merged into </a:t>
            </a:r>
            <a:r>
              <a:rPr lang="en-US" sz="1600" b="1" dirty="0">
                <a:highlight>
                  <a:srgbClr val="00FFFF"/>
                </a:highlight>
              </a:rPr>
              <a:t>master</a:t>
            </a:r>
            <a:r>
              <a:rPr lang="en-US" sz="1600" dirty="0"/>
              <a:t> and </a:t>
            </a:r>
            <a:r>
              <a:rPr lang="en-US" sz="1600" b="1" dirty="0">
                <a:solidFill>
                  <a:schemeClr val="bg1"/>
                </a:solidFill>
                <a:highlight>
                  <a:srgbClr val="800080"/>
                </a:highlight>
              </a:rPr>
              <a:t>develop</a:t>
            </a:r>
            <a:endParaRPr lang="en-US" sz="1600" b="1" dirty="0"/>
          </a:p>
          <a:p>
            <a:r>
              <a:rPr lang="en-US" sz="1800" dirty="0"/>
              <a:t>Naming standard for </a:t>
            </a:r>
            <a:r>
              <a:rPr lang="en-US" sz="1800" b="1" dirty="0">
                <a:solidFill>
                  <a:schemeClr val="bg1"/>
                </a:solidFill>
                <a:highlight>
                  <a:srgbClr val="008080"/>
                </a:highlight>
              </a:rPr>
              <a:t>release</a:t>
            </a:r>
            <a:r>
              <a:rPr lang="en-US" sz="1800" dirty="0"/>
              <a:t> branch is </a:t>
            </a:r>
            <a:r>
              <a:rPr lang="en-US" sz="1800" dirty="0">
                <a:latin typeface="+mj-lt"/>
              </a:rPr>
              <a:t>&lt;release id&gt;</a:t>
            </a:r>
            <a:r>
              <a:rPr lang="en-US" sz="1800" dirty="0"/>
              <a:t> e.g. R1.0</a:t>
            </a:r>
          </a:p>
          <a:p>
            <a:r>
              <a:rPr lang="en-US" sz="1800" dirty="0"/>
              <a:t>A</a:t>
            </a:r>
            <a:r>
              <a:rPr lang="en-US" sz="1800" b="1" dirty="0"/>
              <a:t> </a:t>
            </a:r>
            <a:r>
              <a:rPr lang="en-US" sz="1800" b="1" dirty="0">
                <a:solidFill>
                  <a:schemeClr val="bg1"/>
                </a:solidFill>
                <a:highlight>
                  <a:srgbClr val="008080"/>
                </a:highlight>
              </a:rPr>
              <a:t>release</a:t>
            </a:r>
            <a:r>
              <a:rPr lang="en-US" sz="1800" dirty="0"/>
              <a:t> branch ends when release has been deployed to production and passed PPV</a:t>
            </a:r>
            <a:endParaRPr lang="en-US" sz="1600" b="1" dirty="0"/>
          </a:p>
          <a:p>
            <a:pPr lvl="1"/>
            <a:endParaRPr lang="en-US" sz="1600" b="1" dirty="0"/>
          </a:p>
          <a:p>
            <a:pPr lvl="1"/>
            <a:endParaRPr lang="en-US" sz="1600" b="1" dirty="0"/>
          </a:p>
          <a:p>
            <a:pPr lvl="1"/>
            <a:endParaRPr lang="en-US" sz="1600" b="1" dirty="0"/>
          </a:p>
          <a:p>
            <a:pPr lvl="1"/>
            <a:endParaRPr lang="en-US" sz="1600" b="1" dirty="0"/>
          </a:p>
          <a:p>
            <a:pPr lvl="1"/>
            <a:endParaRPr lang="en-US" sz="1600" dirty="0"/>
          </a:p>
          <a:p>
            <a:endParaRPr lang="en-US" sz="1800" b="1" dirty="0"/>
          </a:p>
          <a:p>
            <a:endParaRPr lang="en-US" sz="1800" b="1" dirty="0"/>
          </a:p>
          <a:p>
            <a:pPr lvl="1"/>
            <a:endParaRPr lang="en-US" sz="1600" dirty="0"/>
          </a:p>
          <a:p>
            <a:endParaRPr lang="en-US" sz="18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DFC4F57-B7D3-3240-B2AE-25355D96309A}"/>
              </a:ext>
            </a:extLst>
          </p:cNvPr>
          <p:cNvSpPr/>
          <p:nvPr/>
        </p:nvSpPr>
        <p:spPr>
          <a:xfrm>
            <a:off x="5635393" y="925858"/>
            <a:ext cx="108728" cy="958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DDF0B8E-0FAA-FF46-8605-43F843109723}"/>
              </a:ext>
            </a:extLst>
          </p:cNvPr>
          <p:cNvSpPr/>
          <p:nvPr/>
        </p:nvSpPr>
        <p:spPr>
          <a:xfrm>
            <a:off x="6485250" y="400968"/>
            <a:ext cx="108728" cy="958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DE79340-1493-A74D-A5B9-73F3914372E4}"/>
              </a:ext>
            </a:extLst>
          </p:cNvPr>
          <p:cNvSpPr/>
          <p:nvPr/>
        </p:nvSpPr>
        <p:spPr>
          <a:xfrm>
            <a:off x="7948765" y="1178985"/>
            <a:ext cx="108728" cy="958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1446295-8676-CC4A-8EAD-004F989003F3}"/>
              </a:ext>
            </a:extLst>
          </p:cNvPr>
          <p:cNvSpPr/>
          <p:nvPr/>
        </p:nvSpPr>
        <p:spPr>
          <a:xfrm>
            <a:off x="7840037" y="433543"/>
            <a:ext cx="108728" cy="958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66C6893-E925-764D-B86C-AFF023661D9A}"/>
              </a:ext>
            </a:extLst>
          </p:cNvPr>
          <p:cNvSpPr/>
          <p:nvPr/>
        </p:nvSpPr>
        <p:spPr>
          <a:xfrm>
            <a:off x="8405553" y="440446"/>
            <a:ext cx="108728" cy="958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5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B1E100C-C710-3D4D-9EB6-B04FCE55357E}"/>
              </a:ext>
            </a:extLst>
          </p:cNvPr>
          <p:cNvSpPr/>
          <p:nvPr/>
        </p:nvSpPr>
        <p:spPr>
          <a:xfrm>
            <a:off x="5544444" y="503071"/>
            <a:ext cx="108728" cy="958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6825CA8-5D44-4E4C-89CD-4120402BB8E7}"/>
              </a:ext>
            </a:extLst>
          </p:cNvPr>
          <p:cNvSpPr/>
          <p:nvPr/>
        </p:nvSpPr>
        <p:spPr>
          <a:xfrm>
            <a:off x="6238265" y="474874"/>
            <a:ext cx="108728" cy="958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8DE81BF-52B5-AE44-B7E6-4BA01944EF51}"/>
              </a:ext>
            </a:extLst>
          </p:cNvPr>
          <p:cNvSpPr/>
          <p:nvPr/>
        </p:nvSpPr>
        <p:spPr>
          <a:xfrm>
            <a:off x="10428053" y="490288"/>
            <a:ext cx="108728" cy="958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6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16431CC-4A5A-094F-9D39-5303FFF845C4}"/>
              </a:ext>
            </a:extLst>
          </p:cNvPr>
          <p:cNvSpPr/>
          <p:nvPr/>
        </p:nvSpPr>
        <p:spPr>
          <a:xfrm>
            <a:off x="6562785" y="1238793"/>
            <a:ext cx="108728" cy="958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635041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7AC96-1343-5F43-829E-8D8114E8F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Rollback merge – Complete merge of revert pull request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09EDE06-0082-3D41-AD32-EAA07C75ED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854" y="1825625"/>
            <a:ext cx="10244292" cy="4351338"/>
          </a:xfrm>
        </p:spPr>
      </p:pic>
    </p:spTree>
    <p:extLst>
      <p:ext uri="{BB962C8B-B14F-4D97-AF65-F5344CB8AC3E}">
        <p14:creationId xmlns:p14="http://schemas.microsoft.com/office/powerpoint/2010/main" val="3495822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7AC96-1343-5F43-829E-8D8114E8F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Rollback merge – View completed revert pull request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C7F9AB-64E9-1446-A499-E4833B9B56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165693"/>
            <a:ext cx="10515600" cy="3671202"/>
          </a:xfrm>
        </p:spPr>
      </p:pic>
    </p:spTree>
    <p:extLst>
      <p:ext uri="{BB962C8B-B14F-4D97-AF65-F5344CB8AC3E}">
        <p14:creationId xmlns:p14="http://schemas.microsoft.com/office/powerpoint/2010/main" val="1021512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8E8EF4C-AF44-1648-B2EA-A27933EFF73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4509" y="119867"/>
            <a:ext cx="2888410" cy="21736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89E66B-F1E8-8C41-848C-06271BFFE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906"/>
            <a:ext cx="10515600" cy="1325563"/>
          </a:xfrm>
        </p:spPr>
        <p:txBody>
          <a:bodyPr/>
          <a:lstStyle/>
          <a:p>
            <a:r>
              <a:rPr lang="en-US" dirty="0"/>
              <a:t>Production </a:t>
            </a:r>
            <a:br>
              <a:rPr lang="en-US" dirty="0"/>
            </a:br>
            <a:r>
              <a:rPr lang="en-US" dirty="0"/>
              <a:t>Hotfixes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BF3F0-4703-AF40-9EF4-197B8B7F4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6118" y="2315152"/>
            <a:ext cx="988807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Production defects that cannot wait for fixes to go through the standard development cycle will require a </a:t>
            </a:r>
            <a:r>
              <a:rPr lang="en-US" sz="2000" b="1" dirty="0">
                <a:solidFill>
                  <a:schemeClr val="bg1"/>
                </a:solidFill>
                <a:highlight>
                  <a:srgbClr val="FF0000"/>
                </a:highlight>
              </a:rPr>
              <a:t>hotfix</a:t>
            </a:r>
            <a:r>
              <a:rPr lang="en-US" sz="2000" dirty="0"/>
              <a:t> branch from </a:t>
            </a:r>
            <a:r>
              <a:rPr lang="en-US" sz="2000" b="1" dirty="0">
                <a:highlight>
                  <a:srgbClr val="00FFFF"/>
                </a:highlight>
              </a:rPr>
              <a:t>master</a:t>
            </a:r>
            <a:endParaRPr lang="en-US" sz="2000" b="1" dirty="0"/>
          </a:p>
          <a:p>
            <a:r>
              <a:rPr lang="en-US" sz="2000" dirty="0"/>
              <a:t>Flow (for each hotfix):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Create a </a:t>
            </a:r>
            <a:r>
              <a:rPr lang="en-US" sz="1800" b="1" dirty="0">
                <a:solidFill>
                  <a:schemeClr val="bg1"/>
                </a:solidFill>
                <a:highlight>
                  <a:srgbClr val="FF0000"/>
                </a:highlight>
              </a:rPr>
              <a:t>hotfix</a:t>
            </a:r>
            <a:r>
              <a:rPr lang="en-US" sz="1800" dirty="0"/>
              <a:t> branch from </a:t>
            </a:r>
            <a:r>
              <a:rPr lang="en-US" sz="1800" b="1" dirty="0">
                <a:highlight>
                  <a:srgbClr val="00FFFF"/>
                </a:highlight>
              </a:rPr>
              <a:t>master</a:t>
            </a:r>
            <a:endParaRPr lang="en-US" sz="1800" dirty="0"/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Bug fixes are committed to </a:t>
            </a:r>
            <a:r>
              <a:rPr lang="en-US" sz="1800" b="1" dirty="0">
                <a:solidFill>
                  <a:schemeClr val="bg1"/>
                </a:solidFill>
                <a:highlight>
                  <a:srgbClr val="FF0000"/>
                </a:highlight>
              </a:rPr>
              <a:t>hotfix</a:t>
            </a:r>
            <a:r>
              <a:rPr lang="en-US" sz="1800" dirty="0"/>
              <a:t> branch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Automated builds from </a:t>
            </a:r>
            <a:r>
              <a:rPr lang="en-US" sz="1800" b="1" dirty="0">
                <a:solidFill>
                  <a:schemeClr val="bg1"/>
                </a:solidFill>
                <a:highlight>
                  <a:srgbClr val="FF0000"/>
                </a:highlight>
              </a:rPr>
              <a:t>hotfix</a:t>
            </a:r>
            <a:r>
              <a:rPr lang="en-US" sz="1800" dirty="0"/>
              <a:t> branch is deployed to the </a:t>
            </a:r>
            <a:r>
              <a:rPr lang="en-US" sz="1800" b="1" dirty="0"/>
              <a:t>Breakfix </a:t>
            </a:r>
            <a:r>
              <a:rPr lang="en-US" sz="1800" dirty="0"/>
              <a:t>environment for testing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Once bug fixes have been signed off, and the build has been deployed to the </a:t>
            </a:r>
            <a:r>
              <a:rPr lang="en-US" sz="1800" b="1" dirty="0"/>
              <a:t>Staging, Prod </a:t>
            </a:r>
            <a:r>
              <a:rPr lang="en-US" sz="1800" dirty="0"/>
              <a:t>environments then they are merged from </a:t>
            </a:r>
            <a:r>
              <a:rPr lang="en-US" sz="1800" b="1" dirty="0">
                <a:solidFill>
                  <a:schemeClr val="bg1"/>
                </a:solidFill>
                <a:highlight>
                  <a:srgbClr val="FF0000"/>
                </a:highlight>
              </a:rPr>
              <a:t>hotfix</a:t>
            </a:r>
            <a:r>
              <a:rPr lang="en-US" sz="1800" dirty="0"/>
              <a:t> into </a:t>
            </a:r>
            <a:r>
              <a:rPr lang="en-US" sz="1800" b="1" dirty="0">
                <a:highlight>
                  <a:srgbClr val="00FFFF"/>
                </a:highlight>
              </a:rPr>
              <a:t>master</a:t>
            </a:r>
            <a:r>
              <a:rPr lang="en-US" sz="1800" b="1" dirty="0"/>
              <a:t> </a:t>
            </a:r>
            <a:r>
              <a:rPr lang="en-US" sz="1800" dirty="0"/>
              <a:t>and</a:t>
            </a:r>
            <a:r>
              <a:rPr lang="en-US" sz="1800" b="1" dirty="0"/>
              <a:t> </a:t>
            </a:r>
            <a:r>
              <a:rPr lang="en-US" sz="1800" b="1" dirty="0">
                <a:solidFill>
                  <a:schemeClr val="bg1"/>
                </a:solidFill>
                <a:highlight>
                  <a:srgbClr val="800080"/>
                </a:highlight>
              </a:rPr>
              <a:t>develop</a:t>
            </a:r>
            <a:r>
              <a:rPr lang="en-US" sz="1800" dirty="0"/>
              <a:t> branches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Additionally, if there is a current </a:t>
            </a:r>
            <a:r>
              <a:rPr lang="en-US" sz="1800" b="1" dirty="0">
                <a:solidFill>
                  <a:schemeClr val="bg1"/>
                </a:solidFill>
                <a:highlight>
                  <a:srgbClr val="008080"/>
                </a:highlight>
              </a:rPr>
              <a:t>release</a:t>
            </a:r>
            <a:r>
              <a:rPr lang="en-US" sz="1800" dirty="0"/>
              <a:t> branch in </a:t>
            </a:r>
            <a:r>
              <a:rPr lang="en-US" sz="1800" b="1" dirty="0"/>
              <a:t>QA</a:t>
            </a:r>
            <a:r>
              <a:rPr lang="en-US" sz="1800" dirty="0"/>
              <a:t>, then the bug fixes should be merged from </a:t>
            </a:r>
            <a:r>
              <a:rPr lang="en-US" sz="1600" b="1" dirty="0">
                <a:solidFill>
                  <a:schemeClr val="bg1"/>
                </a:solidFill>
                <a:highlight>
                  <a:srgbClr val="FF0000"/>
                </a:highlight>
              </a:rPr>
              <a:t>hotfix</a:t>
            </a:r>
            <a:r>
              <a:rPr lang="en-US" sz="1600" b="1" dirty="0"/>
              <a:t> </a:t>
            </a:r>
            <a:r>
              <a:rPr lang="en-US" sz="1800" dirty="0"/>
              <a:t>into the new </a:t>
            </a:r>
            <a:r>
              <a:rPr lang="en-US" sz="1600" b="1" dirty="0">
                <a:solidFill>
                  <a:schemeClr val="bg1"/>
                </a:solidFill>
                <a:highlight>
                  <a:srgbClr val="008080"/>
                </a:highlight>
              </a:rPr>
              <a:t>release</a:t>
            </a:r>
            <a:r>
              <a:rPr lang="en-US" sz="1600" dirty="0"/>
              <a:t> so the merged release can be QA tested with the hotfix.</a:t>
            </a:r>
            <a:endParaRPr lang="en-US" sz="1800" dirty="0"/>
          </a:p>
          <a:p>
            <a:r>
              <a:rPr lang="en-US" sz="2000" dirty="0"/>
              <a:t>Naming standard for </a:t>
            </a:r>
            <a:r>
              <a:rPr lang="en-US" sz="2000" b="1" dirty="0">
                <a:solidFill>
                  <a:schemeClr val="bg1"/>
                </a:solidFill>
                <a:highlight>
                  <a:srgbClr val="FF0000"/>
                </a:highlight>
              </a:rPr>
              <a:t>hotfix</a:t>
            </a:r>
            <a:r>
              <a:rPr lang="en-US" sz="2000" dirty="0"/>
              <a:t> branch is </a:t>
            </a:r>
            <a:r>
              <a:rPr lang="en-US" sz="1800" dirty="0">
                <a:latin typeface="+mj-lt"/>
              </a:rPr>
              <a:t>&lt;release id&gt;-&lt;hotfix id&gt;</a:t>
            </a:r>
            <a:r>
              <a:rPr lang="en-US" sz="2000" dirty="0"/>
              <a:t> e.g. R1.0-hotfix1</a:t>
            </a:r>
          </a:p>
          <a:p>
            <a:r>
              <a:rPr lang="en-US" sz="2000" dirty="0"/>
              <a:t>A </a:t>
            </a:r>
            <a:r>
              <a:rPr lang="en-US" sz="2000" b="1" dirty="0">
                <a:solidFill>
                  <a:schemeClr val="bg1"/>
                </a:solidFill>
                <a:highlight>
                  <a:srgbClr val="FF0000"/>
                </a:highlight>
              </a:rPr>
              <a:t>hotfix</a:t>
            </a:r>
            <a:r>
              <a:rPr lang="en-US" sz="2000" dirty="0"/>
              <a:t> branch ends when fix has been deployed to production and passed PPV</a:t>
            </a:r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endParaRPr lang="en-US" sz="20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924848-1BBE-1345-8339-67C4B24CE603}"/>
              </a:ext>
            </a:extLst>
          </p:cNvPr>
          <p:cNvSpPr/>
          <p:nvPr/>
        </p:nvSpPr>
        <p:spPr>
          <a:xfrm>
            <a:off x="4642554" y="356958"/>
            <a:ext cx="108728" cy="958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11AECEC-FB19-D54B-B8B5-350F85627ED3}"/>
              </a:ext>
            </a:extLst>
          </p:cNvPr>
          <p:cNvSpPr/>
          <p:nvPr/>
        </p:nvSpPr>
        <p:spPr>
          <a:xfrm>
            <a:off x="4696918" y="1206693"/>
            <a:ext cx="108728" cy="958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DE0CC14-8205-2749-97C0-E386D25BC880}"/>
              </a:ext>
            </a:extLst>
          </p:cNvPr>
          <p:cNvSpPr/>
          <p:nvPr/>
        </p:nvSpPr>
        <p:spPr>
          <a:xfrm>
            <a:off x="6185981" y="447643"/>
            <a:ext cx="108728" cy="958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4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D7F106B-25D0-064A-9FBB-F4DFFE112E64}"/>
              </a:ext>
            </a:extLst>
          </p:cNvPr>
          <p:cNvSpPr/>
          <p:nvPr/>
        </p:nvSpPr>
        <p:spPr>
          <a:xfrm>
            <a:off x="6041636" y="756880"/>
            <a:ext cx="108728" cy="958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5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CFB74B-E6E2-DB41-8C81-80FE67A82A37}"/>
              </a:ext>
            </a:extLst>
          </p:cNvPr>
          <p:cNvSpPr/>
          <p:nvPr/>
        </p:nvSpPr>
        <p:spPr>
          <a:xfrm>
            <a:off x="4274602" y="416814"/>
            <a:ext cx="108728" cy="958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963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7F9A8-46FA-1540-8B89-DF49CDF11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1 – Story Development, QA Defect with Fix, Release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F3A1C61-0E6D-EF46-8098-571326821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283" y="2123615"/>
            <a:ext cx="10515600" cy="3982463"/>
          </a:xfrm>
        </p:spPr>
      </p:pic>
    </p:spTree>
    <p:extLst>
      <p:ext uri="{BB962C8B-B14F-4D97-AF65-F5344CB8AC3E}">
        <p14:creationId xmlns:p14="http://schemas.microsoft.com/office/powerpoint/2010/main" val="3726399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E9470-55DC-DE4A-9860-3AB8E05D9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– Story Development, Release, Production Defect and Hotfix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7905CDC-3F93-4F4E-83F6-B0009EE49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41313"/>
            <a:ext cx="10515600" cy="3919961"/>
          </a:xfrm>
        </p:spPr>
      </p:pic>
    </p:spTree>
    <p:extLst>
      <p:ext uri="{BB962C8B-B14F-4D97-AF65-F5344CB8AC3E}">
        <p14:creationId xmlns:p14="http://schemas.microsoft.com/office/powerpoint/2010/main" val="1711776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DF81D-6DC0-3A44-BECF-68A3201ED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27FA5-F24C-2A4C-B7C2-2B1520F7B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branch (and create pull request)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Clone branch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Work on </a:t>
            </a:r>
            <a:r>
              <a:rPr lang="en-US"/>
              <a:t>new branch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Commit and push changes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Merge branch (with pull request)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Merge conflict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Rollback (revert) pull request</a:t>
            </a:r>
          </a:p>
        </p:txBody>
      </p:sp>
    </p:spTree>
    <p:extLst>
      <p:ext uri="{BB962C8B-B14F-4D97-AF65-F5344CB8AC3E}">
        <p14:creationId xmlns:p14="http://schemas.microsoft.com/office/powerpoint/2010/main" val="3153820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FBD5B41ECC0041822928AADB595C2A" ma:contentTypeVersion="0" ma:contentTypeDescription="Create a new document." ma:contentTypeScope="" ma:versionID="bc63799a2da396dac8d7142f643351f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6002A73-9C53-49AE-8696-E2A07A62BB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7058267-79BF-4515-BE9E-A07E9CADEEC9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BB25DE4-CB70-4A05-9C39-51C13C72F2E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1286</TotalTime>
  <Words>1140</Words>
  <Application>Microsoft Office PowerPoint</Application>
  <PresentationFormat>Widescreen</PresentationFormat>
  <Paragraphs>140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Claims  Git Branching Strategy</vt:lpstr>
      <vt:lpstr>Contents</vt:lpstr>
      <vt:lpstr>Branch Types</vt:lpstr>
      <vt:lpstr>Story  Development</vt:lpstr>
      <vt:lpstr>Releases to  QA/Staging/Prod</vt:lpstr>
      <vt:lpstr>Production  Hotfixes</vt:lpstr>
      <vt:lpstr>Scenario 1 – Story Development, QA Defect with Fix, Release</vt:lpstr>
      <vt:lpstr>Scenario 2 – Story Development, Release, Production Defect and Hotfix </vt:lpstr>
      <vt:lpstr>Actions</vt:lpstr>
      <vt:lpstr>1. Create branch – Select new branch off of develop</vt:lpstr>
      <vt:lpstr>1. Create branch – Name and link to work item</vt:lpstr>
      <vt:lpstr>1. Create branch – Finish by creating pull request for collaboration</vt:lpstr>
      <vt:lpstr>2. Clone branch – Select clone command in Eclipse </vt:lpstr>
      <vt:lpstr>2. Clone branch – Get git repo URL from TFS</vt:lpstr>
      <vt:lpstr>2. Clone branch – Paste repo URL and add creds</vt:lpstr>
      <vt:lpstr>2. Clone branch – Select branch to work on</vt:lpstr>
      <vt:lpstr>2. Clone branch – Finish clone</vt:lpstr>
      <vt:lpstr>3. Work on new branch</vt:lpstr>
      <vt:lpstr>4. Commit changes – Add to index</vt:lpstr>
      <vt:lpstr>4. Commit changes – Select commit</vt:lpstr>
      <vt:lpstr>4. Commit changes – Commit with push</vt:lpstr>
      <vt:lpstr>4. Commit changes – Review push to finish commit workflow</vt:lpstr>
      <vt:lpstr>5. Merge branch with pull request - Approval</vt:lpstr>
      <vt:lpstr>5. Merge branch with pull request – Select complete</vt:lpstr>
      <vt:lpstr>5. Merge branch with pull request – Complete merge with deletion of branch (merged in)</vt:lpstr>
      <vt:lpstr>5. Merge branch with pull request - Completed</vt:lpstr>
      <vt:lpstr>6. Merge conflict – Discover conflict</vt:lpstr>
      <vt:lpstr>6. Merge conflict – Checkout develop</vt:lpstr>
      <vt:lpstr>6. Merge conflict - Merge</vt:lpstr>
      <vt:lpstr>6. Merge conflict – Merge develop into dev1</vt:lpstr>
      <vt:lpstr>6. Merge conflict – Note conflicting</vt:lpstr>
      <vt:lpstr>6. Merge conflict – Compare files</vt:lpstr>
      <vt:lpstr>6. Merge conflict – Merge tool</vt:lpstr>
      <vt:lpstr>6. Merge conflict – Use workspace version</vt:lpstr>
      <vt:lpstr>6. Merge conflict – Resolve conflict</vt:lpstr>
      <vt:lpstr>6. Merge conflict – Add to index</vt:lpstr>
      <vt:lpstr>6. Merge conflict - Commit</vt:lpstr>
      <vt:lpstr>6. Merge conflict – Push to upstream</vt:lpstr>
      <vt:lpstr>6. Merge conflict – Conflict is gone, complete</vt:lpstr>
      <vt:lpstr>6. Merge conflict – Complete merge</vt:lpstr>
      <vt:lpstr>6. Merge conflict - Completed</vt:lpstr>
      <vt:lpstr>7. Rollback merge – Select revert command in TFS</vt:lpstr>
      <vt:lpstr>7. Rollback merge – Create revert topic branch</vt:lpstr>
      <vt:lpstr>7. Rollback merge – Create revert pull request for revert topic branch</vt:lpstr>
      <vt:lpstr>7. Rollback merge – Complete creation of revert topic branch pull request</vt:lpstr>
      <vt:lpstr>7. Rollback merge – Fetch new revert topic branch from upstream</vt:lpstr>
      <vt:lpstr>7. Rollback merge – Review fetched revert topic branch</vt:lpstr>
      <vt:lpstr>7. Rollback merge – Checkout revert topic branch</vt:lpstr>
      <vt:lpstr>7. Rollback merge – Approve revert pull request</vt:lpstr>
      <vt:lpstr>7. Rollback merge – Complete merge of revert pull request</vt:lpstr>
      <vt:lpstr>7. Rollback merge – View completed revert pull request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Branching</dc:title>
  <dc:creator>Microsoft Office User</dc:creator>
  <cp:lastModifiedBy>Navateja Goud</cp:lastModifiedBy>
  <cp:revision>121</cp:revision>
  <cp:lastPrinted>2018-11-08T22:12:46Z</cp:lastPrinted>
  <dcterms:created xsi:type="dcterms:W3CDTF">2018-07-06T10:28:04Z</dcterms:created>
  <dcterms:modified xsi:type="dcterms:W3CDTF">2018-11-08T22:18:35Z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0x01010047FBD5B41ECC0041822928AADB595C2A</vt:lpwstr>
  </property>
  <property fmtid="{D5CDD505-2E9C-101B-9397-08002B2CF9AE}" pid="3" name="TitusGUID">
    <vt:lpwstr>270f2043-1070-44d1-a45d-6a038ada23b7</vt:lpwstr>
  </property>
  <property fmtid="{D5CDD505-2E9C-101B-9397-08002B2CF9AE}" pid="4" name="HumanaClassification">
    <vt:lpwstr>I</vt:lpwstr>
  </property>
</Properties>
</file>